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56" r:id="rId3"/>
    <p:sldId id="259" r:id="rId4"/>
    <p:sldId id="261" r:id="rId5"/>
    <p:sldId id="258" r:id="rId6"/>
    <p:sldId id="260" r:id="rId7"/>
    <p:sldId id="262" r:id="rId8"/>
    <p:sldId id="263" r:id="rId9"/>
    <p:sldId id="267" r:id="rId10"/>
    <p:sldId id="265" r:id="rId11"/>
    <p:sldId id="271" r:id="rId12"/>
    <p:sldId id="273" r:id="rId13"/>
    <p:sldId id="274" r:id="rId14"/>
    <p:sldId id="264" r:id="rId15"/>
    <p:sldId id="26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82CF4-A7C7-40D5-AF5D-0DB3FDDFD596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F80DF-4339-461A-A043-8CE93265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0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9B1C-3E0A-9B3A-7984-15A8A21E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3188C-87B4-3271-AFEB-C9318A61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A8C3-6B39-CDD6-70DB-0649466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05C9-4E6D-69E3-E632-4F75A196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754D-1B22-358C-5813-115613DF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A3A-32CA-5F67-D3DB-066343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A98-C0ED-5338-2839-063FB3EE6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0AB3-8204-8D8C-FF80-121B9F0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6379-E7B2-7DF8-1D24-D81176BE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83E-B87A-6915-974C-0A28137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2223C-3890-0DC1-D786-942A10649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17F8B-E0A4-5B37-DAB1-41912937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750-4AED-5311-6E67-A973CA6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0A9C-9B45-8E18-DF3F-B63AF7F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1821-772F-2978-68C1-D98BCA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2AA-6666-92AE-D3A7-7C0ED48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BA5-5C4A-F21B-0DF8-F1856CE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26B5-E3EF-BB77-D221-12A57887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6BE6-B11A-0C0B-DAE3-618F95B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7A3E-F307-AA76-2784-F3FFD5B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B9DA-7726-2E0F-1F0A-684EC5E6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BB46-5E1A-183A-2BE3-612F294A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F25A-5933-5347-1E2B-514B7E7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19F-5AC5-8681-8BC6-2446898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273D-2A35-BDF5-C027-3342CEB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7C4-C56B-ACDA-6534-9A86E2E7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3D7-CA21-BF17-EDD9-6836C64FF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4B57-F50A-378E-5E72-DEA4509C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7338-5255-1398-D08D-2DEAE2C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C138-288B-8979-5167-6987074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8FE1A-E32F-971D-53CC-0D9DFFA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CEF-5F0F-F955-E545-F24B3B38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8188-A925-9B23-BAAF-00717D8C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71CF-9F63-0B63-12C0-EAB65157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0932-DFD0-424D-BE2D-37824477E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2A84F-8A4B-95A1-CC4F-1153894A9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EB0E-F4B4-17FD-50AC-34FEC78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6322-DF03-1D94-901B-CC1AA90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1B905-199F-AB89-AB64-4D083DC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90BF-5BF6-CDD8-0067-F012B5B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F81FA-FCB1-862F-700D-B44701A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A542C-CAE6-679C-BC6A-5D704AB8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BEDB-1A1D-6D3D-E902-D628794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7E8C6-4FE8-0D42-3175-45BCCCC1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5E8A-0C76-26DF-D483-4CCC676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AD6FE-CE98-F5D3-ED5B-7EB50BF3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ED3-23E0-386B-C089-9F72E396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DBDA-2583-6A27-AAC9-F3814BF3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9B34A-AB4C-5A7B-DC96-DB6E7FA5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D320-E009-CD3C-3C25-AF997333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A995-E95C-9721-7D76-A47CE52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E1C8-3913-7380-6875-602F8E1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2BB3-C8DD-2DCC-0E8E-FA9440F1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6B7D8-F3A7-FE72-2331-8D7081A91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4E52-F869-2715-DBC7-3658C413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E455-2056-3852-FDCB-1BF57D1D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7FAE-4441-72A5-95AD-E48327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5D3FF-89DB-5D5B-6CA0-7BF655E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042E4-9C90-2515-B7CF-D0C9164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5290F-B95E-4A65-D74A-38641DF7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F83B-40C1-E74E-3E1E-42F4E7B7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9A2FE-3A6A-4805-8D33-C34102DAAEDC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842F8-3978-22F3-3EB5-5106D33D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3594-413E-85C4-BBAE-F1DEE3F1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8ADA3-4507-6C42-57E2-0E4A5645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61"/>
          <a:stretch/>
        </p:blipFill>
        <p:spPr>
          <a:xfrm>
            <a:off x="4526280" y="419100"/>
            <a:ext cx="3751247" cy="6294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DDEF0-D785-2C22-C88A-3F560AEB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0" t="4535" r="31177"/>
          <a:stretch/>
        </p:blipFill>
        <p:spPr>
          <a:xfrm>
            <a:off x="8326452" y="419100"/>
            <a:ext cx="3652188" cy="6294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BF100-9C0C-0B1A-83C1-B619CF236306}"/>
              </a:ext>
            </a:extLst>
          </p:cNvPr>
          <p:cNvSpPr txBox="1"/>
          <p:nvPr/>
        </p:nvSpPr>
        <p:spPr>
          <a:xfrm>
            <a:off x="175260" y="2134999"/>
            <a:ext cx="474726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Additional Analysis and Documentation of the UTAH-TPC </a:t>
            </a:r>
          </a:p>
          <a:p>
            <a:pPr algn="ctr"/>
            <a:r>
              <a:rPr lang="en-US" sz="3600" b="1" dirty="0"/>
              <a:t>and</a:t>
            </a:r>
          </a:p>
          <a:p>
            <a:pPr algn="ctr"/>
            <a:r>
              <a:rPr lang="en-US" sz="3600" b="1" dirty="0"/>
              <a:t>Variants</a:t>
            </a:r>
          </a:p>
        </p:txBody>
      </p:sp>
    </p:spTree>
    <p:extLst>
      <p:ext uri="{BB962C8B-B14F-4D97-AF65-F5344CB8AC3E}">
        <p14:creationId xmlns:p14="http://schemas.microsoft.com/office/powerpoint/2010/main" val="272779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4811" y="134358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 Determinable in UTAH-TPC Application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B9BE6-1083-7555-E967-D2AE95AAF0F6}"/>
              </a:ext>
            </a:extLst>
          </p:cNvPr>
          <p:cNvGrpSpPr/>
          <p:nvPr/>
        </p:nvGrpSpPr>
        <p:grpSpPr>
          <a:xfrm>
            <a:off x="1421795" y="738395"/>
            <a:ext cx="9343649" cy="5843611"/>
            <a:chOff x="1424176" y="730775"/>
            <a:chExt cx="9343649" cy="58436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E2022-6C0E-6C04-CC79-DDEAFD001974}"/>
                </a:ext>
              </a:extLst>
            </p:cNvPr>
            <p:cNvGrpSpPr/>
            <p:nvPr/>
          </p:nvGrpSpPr>
          <p:grpSpPr>
            <a:xfrm>
              <a:off x="1424176" y="730775"/>
              <a:ext cx="9343649" cy="5843611"/>
              <a:chOff x="587192" y="736490"/>
              <a:chExt cx="9343649" cy="584361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D9523C-2863-DCE9-837A-C5C7CDD78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413" t="6153" r="21304"/>
              <a:stretch/>
            </p:blipFill>
            <p:spPr>
              <a:xfrm>
                <a:off x="3726941" y="1183726"/>
                <a:ext cx="3054883" cy="5396375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B08AB3F-59D8-6DAD-8883-206E3F3FE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559" y="736490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3DF0F4-0695-F194-A492-81F02F1A1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7288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4ECBD-5037-81F9-3BD0-0F90FDB29CD8}"/>
                  </a:ext>
                </a:extLst>
              </p:cNvPr>
              <p:cNvSpPr txBox="1"/>
              <p:nvPr/>
            </p:nvSpPr>
            <p:spPr>
              <a:xfrm>
                <a:off x="587192" y="746015"/>
                <a:ext cx="3111779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Collection Methods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B8405B-781F-C8E7-6FA2-5CCBBF7265C1}"/>
                  </a:ext>
                </a:extLst>
              </p:cNvPr>
              <p:cNvSpPr txBox="1"/>
              <p:nvPr/>
            </p:nvSpPr>
            <p:spPr>
              <a:xfrm>
                <a:off x="3700559" y="746014"/>
                <a:ext cx="311514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Rings and Frame Biases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4EB46F-3F3A-3662-2253-42EE69633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211" y="746014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6B1CC-BB25-716C-FD55-E4591901C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92" y="6446140"/>
                <a:ext cx="9338886" cy="952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028ACA0-E2D8-FAA5-BB00-7BD579117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253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9427F-3023-36F2-1887-8527065F6E84}"/>
                  </a:ext>
                </a:extLst>
              </p:cNvPr>
              <p:cNvSpPr txBox="1"/>
              <p:nvPr/>
            </p:nvSpPr>
            <p:spPr>
              <a:xfrm>
                <a:off x="6817289" y="746014"/>
                <a:ext cx="311355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Electron Release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E8DF2-6F68-26B5-BB3B-9BAE3BF95787}"/>
                  </a:ext>
                </a:extLst>
              </p:cNvPr>
              <p:cNvSpPr txBox="1"/>
              <p:nvPr/>
            </p:nvSpPr>
            <p:spPr>
              <a:xfrm>
                <a:off x="5032418" y="1041556"/>
                <a:ext cx="188272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Includes Enclosure (Not Displayed)</a:t>
                </a:r>
                <a:r>
                  <a:rPr lang="en-US" sz="800" dirty="0"/>
                  <a:t> </a:t>
                </a:r>
                <a:br>
                  <a:rPr lang="en-US" sz="800" dirty="0"/>
                </a:br>
                <a:endParaRPr lang="en-US" sz="800" dirty="0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37956D-C0E5-10BC-40A2-E4F1E633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57" t="2833" r="5380"/>
            <a:stretch/>
          </p:blipFill>
          <p:spPr>
            <a:xfrm>
              <a:off x="7717040" y="1174857"/>
              <a:ext cx="2983254" cy="492760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3206DD-64B3-BA65-F9C9-7900072B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59" t="5568" r="13852" b="6583"/>
          <a:stretch/>
        </p:blipFill>
        <p:spPr>
          <a:xfrm>
            <a:off x="1784637" y="1212738"/>
            <a:ext cx="2377716" cy="2346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15E31-6F1F-489A-72EC-4CCCC99CE5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1792526" y="3815119"/>
            <a:ext cx="2377717" cy="23771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1AE356-B3B2-D769-05CB-77F25C4E95B9}"/>
              </a:ext>
            </a:extLst>
          </p:cNvPr>
          <p:cNvSpPr/>
          <p:nvPr/>
        </p:nvSpPr>
        <p:spPr>
          <a:xfrm>
            <a:off x="1668949" y="1283171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2267BB-734D-2969-15F0-41E26832335E}"/>
              </a:ext>
            </a:extLst>
          </p:cNvPr>
          <p:cNvSpPr/>
          <p:nvPr/>
        </p:nvSpPr>
        <p:spPr>
          <a:xfrm>
            <a:off x="1668949" y="3874953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25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754CAC-8BE9-7759-D2B7-4D5089F54A73}"/>
              </a:ext>
            </a:extLst>
          </p:cNvPr>
          <p:cNvGrpSpPr/>
          <p:nvPr/>
        </p:nvGrpSpPr>
        <p:grpSpPr>
          <a:xfrm>
            <a:off x="163475" y="168593"/>
            <a:ext cx="11492426" cy="6533513"/>
            <a:chOff x="3821075" y="151435"/>
            <a:chExt cx="11492426" cy="6533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9A4D9F-A836-E919-4C6C-FE7CF9FA0B8D}"/>
                </a:ext>
              </a:extLst>
            </p:cNvPr>
            <p:cNvGrpSpPr/>
            <p:nvPr/>
          </p:nvGrpSpPr>
          <p:grpSpPr>
            <a:xfrm>
              <a:off x="4049675" y="151435"/>
              <a:ext cx="11263826" cy="6520812"/>
              <a:chOff x="4049675" y="151435"/>
              <a:chExt cx="11263826" cy="652081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DEAB2-3301-3CFC-43F1-A97DD3F8F7B7}"/>
                  </a:ext>
                </a:extLst>
              </p:cNvPr>
              <p:cNvSpPr txBox="1"/>
              <p:nvPr/>
            </p:nvSpPr>
            <p:spPr>
              <a:xfrm>
                <a:off x="4248333" y="151435"/>
                <a:ext cx="364009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Current UTAH-TPC Model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51313-3CA4-57FF-4B55-32A5073C4150}"/>
                  </a:ext>
                </a:extLst>
              </p:cNvPr>
              <p:cNvSpPr txBox="1"/>
              <p:nvPr/>
            </p:nvSpPr>
            <p:spPr>
              <a:xfrm>
                <a:off x="11618775" y="151435"/>
                <a:ext cx="364009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Future UTAH-TPC Pixel Model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75DD358-90F2-9422-E8DD-0E865BC6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844" t="3447" r="11816" b="5280"/>
              <a:stretch/>
            </p:blipFill>
            <p:spPr>
              <a:xfrm>
                <a:off x="11975043" y="578030"/>
                <a:ext cx="3338458" cy="6094217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710E184-BD9E-28E9-3BEB-A76C4C5CF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801" b="3403"/>
              <a:stretch/>
            </p:blipFill>
            <p:spPr>
              <a:xfrm>
                <a:off x="4049675" y="483010"/>
                <a:ext cx="3552334" cy="609421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56BFF4-D0F1-B52B-F477-1D765400C49D}"/>
                </a:ext>
              </a:extLst>
            </p:cNvPr>
            <p:cNvSpPr txBox="1"/>
            <p:nvPr/>
          </p:nvSpPr>
          <p:spPr>
            <a:xfrm>
              <a:off x="3821075" y="6469504"/>
              <a:ext cx="3429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More Information of the System available in the original documentation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1CA3B4-F9C8-185F-D62A-E83E8E505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477632" y="3510630"/>
            <a:ext cx="3274551" cy="3273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BD6B-4362-0C9B-7ACF-CAD511FE7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859" t="5568" r="13852" b="6583"/>
          <a:stretch/>
        </p:blipFill>
        <p:spPr>
          <a:xfrm>
            <a:off x="4538783" y="150226"/>
            <a:ext cx="3102072" cy="30614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D5E86-0422-9D90-0E61-B202F21739F1}"/>
              </a:ext>
            </a:extLst>
          </p:cNvPr>
          <p:cNvCxnSpPr>
            <a:cxnSpLocks/>
          </p:cNvCxnSpPr>
          <p:nvPr/>
        </p:nvCxnSpPr>
        <p:spPr>
          <a:xfrm>
            <a:off x="4230825" y="3357154"/>
            <a:ext cx="373035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8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32749" y="812419"/>
            <a:ext cx="4071617" cy="3206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UTAH-TPC Simulation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Collection Plane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558800"/>
            <a:ext cx="40978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TPC:</a:t>
            </a:r>
            <a:r>
              <a:rPr lang="en-US" sz="1400" dirty="0"/>
              <a:t>  </a:t>
            </a:r>
            <a:r>
              <a:rPr lang="en-US" sz="1200" dirty="0"/>
              <a:t>[</a:t>
            </a:r>
            <a:r>
              <a:rPr lang="en-US" sz="1200" i="1" dirty="0" err="1"/>
              <a:t>Enclosed.TPC.Single.Channel.step</a:t>
            </a:r>
            <a:r>
              <a:rPr lang="en-US" sz="1200" i="1" dirty="0"/>
              <a:t>]</a:t>
            </a:r>
            <a:endParaRPr lang="en-US" sz="12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B5F53-5C55-C4C9-DF49-761935574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08" b="3403"/>
          <a:stretch/>
        </p:blipFill>
        <p:spPr>
          <a:xfrm>
            <a:off x="519746" y="543696"/>
            <a:ext cx="3598914" cy="610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1812C-BC1C-32DA-776D-16F56C2E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59" t="5568" r="13852" b="6583"/>
          <a:stretch/>
        </p:blipFill>
        <p:spPr>
          <a:xfrm>
            <a:off x="4314778" y="537346"/>
            <a:ext cx="3552333" cy="350582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6DE827-995E-A532-E2DA-94B004697E89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436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5633BE-4569-48D6-E859-18DA8FF5BC7D}"/>
              </a:ext>
            </a:extLst>
          </p:cNvPr>
          <p:cNvGrpSpPr/>
          <p:nvPr/>
        </p:nvGrpSpPr>
        <p:grpSpPr>
          <a:xfrm>
            <a:off x="1089364" y="676526"/>
            <a:ext cx="4525828" cy="6016100"/>
            <a:chOff x="587192" y="638426"/>
            <a:chExt cx="4525828" cy="6016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198D07-76CC-B1FC-3BCE-26F8240F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49" r="4059"/>
            <a:stretch/>
          </p:blipFill>
          <p:spPr>
            <a:xfrm>
              <a:off x="587192" y="638426"/>
              <a:ext cx="4525828" cy="60161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0C283D-D3C8-82C9-44D8-CDB7C49191C9}"/>
                </a:ext>
              </a:extLst>
            </p:cNvPr>
            <p:cNvSpPr/>
            <p:nvPr/>
          </p:nvSpPr>
          <p:spPr>
            <a:xfrm>
              <a:off x="4185674" y="586953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B4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C36278-AADD-DC9F-BC1C-C66468FAA6E3}"/>
                </a:ext>
              </a:extLst>
            </p:cNvPr>
            <p:cNvSpPr/>
            <p:nvPr/>
          </p:nvSpPr>
          <p:spPr>
            <a:xfrm>
              <a:off x="4185670" y="556473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B3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924788A-7AEB-ED94-0CE7-A5C6C2341BCD}"/>
                </a:ext>
              </a:extLst>
            </p:cNvPr>
            <p:cNvSpPr/>
            <p:nvPr/>
          </p:nvSpPr>
          <p:spPr>
            <a:xfrm>
              <a:off x="4185669" y="525857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B2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F6399D-338E-B504-B5AB-E7D859A331C9}"/>
                </a:ext>
              </a:extLst>
            </p:cNvPr>
            <p:cNvSpPr/>
            <p:nvPr/>
          </p:nvSpPr>
          <p:spPr>
            <a:xfrm>
              <a:off x="4185671" y="497377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793E4-F6A8-3C03-8EA5-BFA0FD218367}"/>
                </a:ext>
              </a:extLst>
            </p:cNvPr>
            <p:cNvSpPr/>
            <p:nvPr/>
          </p:nvSpPr>
          <p:spPr>
            <a:xfrm>
              <a:off x="4185671" y="464761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HV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EBBF12-4A79-82DD-2760-0140C7ABBF27}"/>
                </a:ext>
              </a:extLst>
            </p:cNvPr>
            <p:cNvSpPr/>
            <p:nvPr/>
          </p:nvSpPr>
          <p:spPr>
            <a:xfrm>
              <a:off x="4185668" y="4358830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2315B3-5E43-93BE-8A9F-4E80A3ED0325}"/>
                </a:ext>
              </a:extLst>
            </p:cNvPr>
            <p:cNvSpPr/>
            <p:nvPr/>
          </p:nvSpPr>
          <p:spPr>
            <a:xfrm>
              <a:off x="4185668" y="4063353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48B354-0BF9-09F0-A9CC-6E28129FE529}"/>
                </a:ext>
              </a:extLst>
            </p:cNvPr>
            <p:cNvSpPr/>
            <p:nvPr/>
          </p:nvSpPr>
          <p:spPr>
            <a:xfrm>
              <a:off x="4185668" y="375185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3B3F39-16E2-9D95-A1BD-FC287F9C2D5E}"/>
                </a:ext>
              </a:extLst>
            </p:cNvPr>
            <p:cNvSpPr/>
            <p:nvPr/>
          </p:nvSpPr>
          <p:spPr>
            <a:xfrm>
              <a:off x="4185668" y="3452393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D4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F3DB18-5F43-57D4-3518-532C7FCEB8BA}"/>
                </a:ext>
              </a:extLst>
            </p:cNvPr>
            <p:cNvSpPr/>
            <p:nvPr/>
          </p:nvSpPr>
          <p:spPr>
            <a:xfrm>
              <a:off x="4185667" y="3134411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D5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9DC206-01E8-AAB2-8B3C-BA755611F620}"/>
                </a:ext>
              </a:extLst>
            </p:cNvPr>
            <p:cNvSpPr/>
            <p:nvPr/>
          </p:nvSpPr>
          <p:spPr>
            <a:xfrm>
              <a:off x="4185666" y="284876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D6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063C917-A520-664C-2924-7D397BCA848C}"/>
                </a:ext>
              </a:extLst>
            </p:cNvPr>
            <p:cNvSpPr/>
            <p:nvPr/>
          </p:nvSpPr>
          <p:spPr>
            <a:xfrm>
              <a:off x="4185666" y="2552971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D7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CC95C66-5633-336D-FBA3-E1DF1C9308E4}"/>
                </a:ext>
              </a:extLst>
            </p:cNvPr>
            <p:cNvSpPr/>
            <p:nvPr/>
          </p:nvSpPr>
          <p:spPr>
            <a:xfrm>
              <a:off x="4185665" y="2256250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D8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9A95FFE-FD2D-E9B3-0E1C-4D1DCF0BCFA1}"/>
                </a:ext>
              </a:extLst>
            </p:cNvPr>
            <p:cNvSpPr/>
            <p:nvPr/>
          </p:nvSpPr>
          <p:spPr>
            <a:xfrm>
              <a:off x="4185665" y="1952982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D9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8BB301-9E79-BEE1-5367-ACED6FA1BFC6}"/>
                </a:ext>
              </a:extLst>
            </p:cNvPr>
            <p:cNvSpPr/>
            <p:nvPr/>
          </p:nvSpPr>
          <p:spPr>
            <a:xfrm>
              <a:off x="4185664" y="164618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D10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C2DF1F7-7941-F9B3-AFDE-A8C55034CD4C}"/>
                </a:ext>
              </a:extLst>
            </p:cNvPr>
            <p:cNvSpPr/>
            <p:nvPr/>
          </p:nvSpPr>
          <p:spPr>
            <a:xfrm>
              <a:off x="4185664" y="134138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EC945D-004D-1049-8ECD-8099AC591A04}"/>
                </a:ext>
              </a:extLst>
            </p:cNvPr>
            <p:cNvSpPr/>
            <p:nvPr/>
          </p:nvSpPr>
          <p:spPr>
            <a:xfrm>
              <a:off x="587192" y="6219574"/>
              <a:ext cx="716536" cy="210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9AF37A5-1C27-1EB4-1971-9FCE540575AF}"/>
                </a:ext>
              </a:extLst>
            </p:cNvPr>
            <p:cNvSpPr/>
            <p:nvPr/>
          </p:nvSpPr>
          <p:spPr>
            <a:xfrm>
              <a:off x="587192" y="991646"/>
              <a:ext cx="716536" cy="210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Frame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C7E81F0-F7BF-3E96-11AC-EB4A73E8B955}"/>
              </a:ext>
            </a:extLst>
          </p:cNvPr>
          <p:cNvSpPr/>
          <p:nvPr/>
        </p:nvSpPr>
        <p:spPr>
          <a:xfrm>
            <a:off x="2647413" y="819708"/>
            <a:ext cx="1409730" cy="2100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Collection Plane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230819-13CA-8BE2-2874-816902730DB3}"/>
              </a:ext>
            </a:extLst>
          </p:cNvPr>
          <p:cNvCxnSpPr>
            <a:cxnSpLocks/>
          </p:cNvCxnSpPr>
          <p:nvPr/>
        </p:nvCxnSpPr>
        <p:spPr>
          <a:xfrm>
            <a:off x="4059524" y="924727"/>
            <a:ext cx="4815123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4689D2E-8E1D-0967-CE9E-A3E09BC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51" t="18009" r="19288" b="20737"/>
          <a:stretch/>
        </p:blipFill>
        <p:spPr>
          <a:xfrm>
            <a:off x="6576808" y="1379484"/>
            <a:ext cx="4525828" cy="4753475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A15257-A0FA-F0BF-C94D-AFBADF1F6817}"/>
              </a:ext>
            </a:extLst>
          </p:cNvPr>
          <p:cNvCxnSpPr>
            <a:cxnSpLocks/>
          </p:cNvCxnSpPr>
          <p:nvPr/>
        </p:nvCxnSpPr>
        <p:spPr>
          <a:xfrm>
            <a:off x="8839722" y="924727"/>
            <a:ext cx="0" cy="45475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F709F27-719E-B3F8-078E-924228116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56" t="18358" r="21531" b="18590"/>
          <a:stretch/>
        </p:blipFill>
        <p:spPr>
          <a:xfrm>
            <a:off x="6569188" y="1402343"/>
            <a:ext cx="4548683" cy="4738189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C6ED1A-6A20-C3F6-43A1-A6C03D5C564E}"/>
              </a:ext>
            </a:extLst>
          </p:cNvPr>
          <p:cNvSpPr/>
          <p:nvPr/>
        </p:nvSpPr>
        <p:spPr>
          <a:xfrm>
            <a:off x="8169782" y="2349042"/>
            <a:ext cx="1409730" cy="210038"/>
          </a:xfrm>
          <a:prstGeom prst="roundRect">
            <a:avLst/>
          </a:prstGeom>
          <a:solidFill>
            <a:srgbClr val="E6BE9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Collection Anode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554FB5-BB08-662A-6424-691476BD6FF1}"/>
              </a:ext>
            </a:extLst>
          </p:cNvPr>
          <p:cNvSpPr/>
          <p:nvPr/>
        </p:nvSpPr>
        <p:spPr>
          <a:xfrm>
            <a:off x="7154432" y="2041881"/>
            <a:ext cx="3441699" cy="3393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E16A03-1F9C-FB2A-0E67-7ECBB9C6A230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646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67858" y="3694476"/>
            <a:ext cx="3946339" cy="310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65FD-A365-928A-53CF-57B02DDB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8139526" y="784656"/>
            <a:ext cx="3487689" cy="27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Future</a:t>
            </a:r>
            <a:r>
              <a:rPr lang="en-US" sz="1400" dirty="0"/>
              <a:t> UTAH-TPC Simulation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86BD6-57D1-262C-E9C4-EB38D236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3304" r="11816" b="5280"/>
          <a:stretch/>
        </p:blipFill>
        <p:spPr>
          <a:xfrm>
            <a:off x="665795" y="558044"/>
            <a:ext cx="3429000" cy="626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58C1D-907A-A497-0C11-54B28E8D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350157" y="501148"/>
            <a:ext cx="3521343" cy="3520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Plane and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0CA812-2976-AA28-74A3-A1E0A43B34FC}"/>
              </a:ext>
            </a:extLst>
          </p:cNvPr>
          <p:cNvSpPr txBox="1"/>
          <p:nvPr/>
        </p:nvSpPr>
        <p:spPr>
          <a:xfrm>
            <a:off x="4381500" y="4082460"/>
            <a:ext cx="33400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Concept of a pixel design with a biased mesh.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Higher density of pixels increase resolution.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Biased Mesh is used to focus charged particles onto pixels.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546100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Exposed TPC :</a:t>
            </a:r>
            <a:r>
              <a:rPr lang="en-US" sz="1400" dirty="0"/>
              <a:t> </a:t>
            </a:r>
            <a:r>
              <a:rPr lang="en-US" sz="1200" dirty="0"/>
              <a:t>[ </a:t>
            </a:r>
            <a:r>
              <a:rPr lang="en-US" sz="1200" i="1" dirty="0" err="1"/>
              <a:t>Exposed.TPC.step</a:t>
            </a:r>
            <a:r>
              <a:rPr lang="en-US" sz="1200" i="1" dirty="0"/>
              <a:t> </a:t>
            </a:r>
            <a:r>
              <a:rPr lang="en-US" sz="1200" dirty="0"/>
              <a:t>]</a:t>
            </a:r>
            <a:endParaRPr lang="en-US" sz="1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BBD7-BAB8-9B59-8916-37A081D5B57D}"/>
              </a:ext>
            </a:extLst>
          </p:cNvPr>
          <p:cNvSpPr txBox="1"/>
          <p:nvPr/>
        </p:nvSpPr>
        <p:spPr>
          <a:xfrm>
            <a:off x="8036967" y="3444913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 :</a:t>
            </a:r>
            <a:r>
              <a:rPr lang="en-US" sz="1400" dirty="0"/>
              <a:t> </a:t>
            </a:r>
            <a:r>
              <a:rPr lang="en-US" sz="1200" dirty="0"/>
              <a:t>[ </a:t>
            </a:r>
            <a:r>
              <a:rPr lang="en-US" sz="1200" i="1" dirty="0" err="1"/>
              <a:t>Enclosed.TPC.step</a:t>
            </a:r>
            <a:r>
              <a:rPr lang="en-US" sz="1200" b="1" u="sng" dirty="0"/>
              <a:t> </a:t>
            </a:r>
            <a:r>
              <a:rPr lang="en-US" sz="1200" dirty="0"/>
              <a:t>]</a:t>
            </a:r>
            <a:endParaRPr lang="en-US" sz="1200" b="1" u="sn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B7A0B2-27EB-F251-9590-E0DE1EBF06F3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171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407A4-BE2C-36BA-9CA0-37388517B2B8}"/>
              </a:ext>
            </a:extLst>
          </p:cNvPr>
          <p:cNvGrpSpPr/>
          <p:nvPr/>
        </p:nvGrpSpPr>
        <p:grpSpPr>
          <a:xfrm>
            <a:off x="1089364" y="676526"/>
            <a:ext cx="10013272" cy="6016100"/>
            <a:chOff x="644342" y="676526"/>
            <a:chExt cx="10013272" cy="60161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5633BE-4569-48D6-E859-18DA8FF5BC7D}"/>
                </a:ext>
              </a:extLst>
            </p:cNvPr>
            <p:cNvGrpSpPr/>
            <p:nvPr/>
          </p:nvGrpSpPr>
          <p:grpSpPr>
            <a:xfrm>
              <a:off x="644342" y="676526"/>
              <a:ext cx="4525828" cy="6016100"/>
              <a:chOff x="587192" y="638426"/>
              <a:chExt cx="4525828" cy="6016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98D07-76CC-B1FC-3BCE-26F8240F8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349" r="4059"/>
              <a:stretch/>
            </p:blipFill>
            <p:spPr>
              <a:xfrm>
                <a:off x="587192" y="638426"/>
                <a:ext cx="4525828" cy="601610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B0C283D-D3C8-82C9-44D8-CDB7C49191C9}"/>
                  </a:ext>
                </a:extLst>
              </p:cNvPr>
              <p:cNvSpPr/>
              <p:nvPr/>
            </p:nvSpPr>
            <p:spPr>
              <a:xfrm>
                <a:off x="4185674" y="58695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B4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5C36278-AADD-DC9F-BC1C-C66468FAA6E3}"/>
                  </a:ext>
                </a:extLst>
              </p:cNvPr>
              <p:cNvSpPr/>
              <p:nvPr/>
            </p:nvSpPr>
            <p:spPr>
              <a:xfrm>
                <a:off x="4185670" y="55647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B3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924788A-7AEB-ED94-0CE7-A5C6C2341BCD}"/>
                  </a:ext>
                </a:extLst>
              </p:cNvPr>
              <p:cNvSpPr/>
              <p:nvPr/>
            </p:nvSpPr>
            <p:spPr>
              <a:xfrm>
                <a:off x="4185669" y="525857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B2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F6399D-338E-B504-B5AB-E7D859A331C9}"/>
                  </a:ext>
                </a:extLst>
              </p:cNvPr>
              <p:cNvSpPr/>
              <p:nvPr/>
            </p:nvSpPr>
            <p:spPr>
              <a:xfrm>
                <a:off x="4185671" y="497377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B1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6793E4-F6A8-3C03-8EA5-BFA0FD218367}"/>
                  </a:ext>
                </a:extLst>
              </p:cNvPr>
              <p:cNvSpPr/>
              <p:nvPr/>
            </p:nvSpPr>
            <p:spPr>
              <a:xfrm>
                <a:off x="4185671" y="464761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HV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EBBF12-4A79-82DD-2760-0140C7ABBF27}"/>
                  </a:ext>
                </a:extLst>
              </p:cNvPr>
              <p:cNvSpPr/>
              <p:nvPr/>
            </p:nvSpPr>
            <p:spPr>
              <a:xfrm>
                <a:off x="4185668" y="435883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2315B3-5E43-93BE-8A9F-4E80A3ED0325}"/>
                  </a:ext>
                </a:extLst>
              </p:cNvPr>
              <p:cNvSpPr/>
              <p:nvPr/>
            </p:nvSpPr>
            <p:spPr>
              <a:xfrm>
                <a:off x="4185668" y="406335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D2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F48B354-0BF9-09F0-A9CC-6E28129FE529}"/>
                  </a:ext>
                </a:extLst>
              </p:cNvPr>
              <p:cNvSpPr/>
              <p:nvPr/>
            </p:nvSpPr>
            <p:spPr>
              <a:xfrm>
                <a:off x="4185668" y="375185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D3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B3B3F39-16E2-9D95-A1BD-FC287F9C2D5E}"/>
                  </a:ext>
                </a:extLst>
              </p:cNvPr>
              <p:cNvSpPr/>
              <p:nvPr/>
            </p:nvSpPr>
            <p:spPr>
              <a:xfrm>
                <a:off x="4185668" y="345239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D4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8F3DB18-5F43-57D4-3518-532C7FCEB8BA}"/>
                  </a:ext>
                </a:extLst>
              </p:cNvPr>
              <p:cNvSpPr/>
              <p:nvPr/>
            </p:nvSpPr>
            <p:spPr>
              <a:xfrm>
                <a:off x="4185667" y="313441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D5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9DC206-01E8-AAB2-8B3C-BA755611F620}"/>
                  </a:ext>
                </a:extLst>
              </p:cNvPr>
              <p:cNvSpPr/>
              <p:nvPr/>
            </p:nvSpPr>
            <p:spPr>
              <a:xfrm>
                <a:off x="4185666" y="284876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D6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063C917-A520-664C-2924-7D397BCA848C}"/>
                  </a:ext>
                </a:extLst>
              </p:cNvPr>
              <p:cNvSpPr/>
              <p:nvPr/>
            </p:nvSpPr>
            <p:spPr>
              <a:xfrm>
                <a:off x="4185666" y="255297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D7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CC95C66-5633-336D-FBA3-E1DF1C9308E4}"/>
                  </a:ext>
                </a:extLst>
              </p:cNvPr>
              <p:cNvSpPr/>
              <p:nvPr/>
            </p:nvSpPr>
            <p:spPr>
              <a:xfrm>
                <a:off x="4185665" y="225625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D8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9A95FFE-FD2D-E9B3-0E1C-4D1DCF0BCFA1}"/>
                  </a:ext>
                </a:extLst>
              </p:cNvPr>
              <p:cNvSpPr/>
              <p:nvPr/>
            </p:nvSpPr>
            <p:spPr>
              <a:xfrm>
                <a:off x="4185665" y="1952982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D9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18BB301-9E79-BEE1-5367-ACED6FA1BFC6}"/>
                  </a:ext>
                </a:extLst>
              </p:cNvPr>
              <p:cNvSpPr/>
              <p:nvPr/>
            </p:nvSpPr>
            <p:spPr>
              <a:xfrm>
                <a:off x="4185664" y="16461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D10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C2DF1F7-7941-F9B3-AFDE-A8C55034CD4C}"/>
                  </a:ext>
                </a:extLst>
              </p:cNvPr>
              <p:cNvSpPr/>
              <p:nvPr/>
            </p:nvSpPr>
            <p:spPr>
              <a:xfrm>
                <a:off x="4185664" y="13413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D11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EC945D-004D-1049-8ECD-8099AC591A04}"/>
                  </a:ext>
                </a:extLst>
              </p:cNvPr>
              <p:cNvSpPr/>
              <p:nvPr/>
            </p:nvSpPr>
            <p:spPr>
              <a:xfrm>
                <a:off x="587192" y="6219574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9AF37A5-1C27-1EB4-1971-9FCE540575AF}"/>
                  </a:ext>
                </a:extLst>
              </p:cNvPr>
              <p:cNvSpPr/>
              <p:nvPr/>
            </p:nvSpPr>
            <p:spPr>
              <a:xfrm>
                <a:off x="587192" y="991646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7E81F0-F7BF-3E96-11AC-EB4A73E8B955}"/>
                </a:ext>
              </a:extLst>
            </p:cNvPr>
            <p:cNvSpPr/>
            <p:nvPr/>
          </p:nvSpPr>
          <p:spPr>
            <a:xfrm>
              <a:off x="2202391" y="819708"/>
              <a:ext cx="1409730" cy="2100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 / Mesh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F230819-13CA-8BE2-2874-816902730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14502" y="924727"/>
              <a:ext cx="4815123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689D2E-8E1D-0967-CE9E-A3E09BC5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1" t="18009" r="19288" b="20737"/>
            <a:stretch/>
          </p:blipFill>
          <p:spPr>
            <a:xfrm>
              <a:off x="6131786" y="1379484"/>
              <a:ext cx="4525828" cy="4753475"/>
            </a:xfrm>
            <a:prstGeom prst="rect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A15257-A0FA-F0BF-C94D-AFBADF1F6817}"/>
                </a:ext>
              </a:extLst>
            </p:cNvPr>
            <p:cNvCxnSpPr>
              <a:cxnSpLocks/>
            </p:cNvCxnSpPr>
            <p:nvPr/>
          </p:nvCxnSpPr>
          <p:spPr>
            <a:xfrm>
              <a:off x="8394700" y="924727"/>
              <a:ext cx="0" cy="45475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C55795C-E47D-4AAC-A5DE-AA2AB5E985E0}"/>
                </a:ext>
              </a:extLst>
            </p:cNvPr>
            <p:cNvSpPr/>
            <p:nvPr/>
          </p:nvSpPr>
          <p:spPr>
            <a:xfrm>
              <a:off x="7724760" y="2341422"/>
              <a:ext cx="140973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67001B-23FE-2ABB-6F52-ABD009376FC6}"/>
                </a:ext>
              </a:extLst>
            </p:cNvPr>
            <p:cNvSpPr/>
            <p:nvPr/>
          </p:nvSpPr>
          <p:spPr>
            <a:xfrm>
              <a:off x="6686550" y="2003781"/>
              <a:ext cx="3441699" cy="33937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90A4B70-4A5F-23D9-FC26-5DD09B79B3C2}"/>
                </a:ext>
              </a:extLst>
            </p:cNvPr>
            <p:cNvSpPr/>
            <p:nvPr/>
          </p:nvSpPr>
          <p:spPr>
            <a:xfrm>
              <a:off x="9201150" y="2962473"/>
              <a:ext cx="69534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5FBAB2-2348-770A-AF16-C7960696F5B4}"/>
                </a:ext>
              </a:extLst>
            </p:cNvPr>
            <p:cNvSpPr/>
            <p:nvPr/>
          </p:nvSpPr>
          <p:spPr>
            <a:xfrm>
              <a:off x="9009872" y="3006216"/>
              <a:ext cx="104759" cy="9069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67FEB3E7-1003-9069-87CA-DC80C5F6D126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416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(V)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D086F-A2DD-69CF-FD61-3EE6D8F7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30" t="8615" r="18273" b="13444"/>
          <a:stretch/>
        </p:blipFill>
        <p:spPr>
          <a:xfrm>
            <a:off x="1180012" y="768391"/>
            <a:ext cx="2493963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117F4-5E9D-A152-43CC-CD93EFAC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768390"/>
            <a:ext cx="3207691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E39FD-084E-14E5-32B6-2418B38EC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13" t="1046" r="6348" b="25048"/>
          <a:stretch/>
        </p:blipFill>
        <p:spPr>
          <a:xfrm>
            <a:off x="7308850" y="757209"/>
            <a:ext cx="4295958" cy="22121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328E7A-9BBD-533E-5AB7-12415851400B}"/>
              </a:ext>
            </a:extLst>
          </p:cNvPr>
          <p:cNvSpPr txBox="1"/>
          <p:nvPr/>
        </p:nvSpPr>
        <p:spPr>
          <a:xfrm>
            <a:off x="1177823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  <a:p>
            <a:pPr algn="ctr"/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AD148-B493-A9F3-6DF2-7D6FB6B36A08}"/>
              </a:ext>
            </a:extLst>
          </p:cNvPr>
          <p:cNvSpPr txBox="1"/>
          <p:nvPr/>
        </p:nvSpPr>
        <p:spPr>
          <a:xfrm>
            <a:off x="4304338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Field Cage</a:t>
            </a:r>
          </a:p>
          <a:p>
            <a:pPr algn="ctr"/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C2105-5164-6064-D153-1E9E2ED7653D}"/>
              </a:ext>
            </a:extLst>
          </p:cNvPr>
          <p:cNvSpPr txBox="1"/>
          <p:nvPr/>
        </p:nvSpPr>
        <p:spPr>
          <a:xfrm>
            <a:off x="8320972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Termination</a:t>
            </a:r>
          </a:p>
          <a:p>
            <a:pPr algn="ctr"/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13F696-2D51-9B8C-CE9D-89C4A93745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133" t="2995" r="2407" b="1620"/>
          <a:stretch/>
        </p:blipFill>
        <p:spPr>
          <a:xfrm>
            <a:off x="459013" y="620039"/>
            <a:ext cx="566935" cy="60963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FBE02F-7C5B-8D98-3D1A-DED8C5FD35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238" t="27242" r="29238" b="8903"/>
          <a:stretch/>
        </p:blipFill>
        <p:spPr>
          <a:xfrm>
            <a:off x="7308850" y="3128946"/>
            <a:ext cx="4295958" cy="34503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E816464-44A4-C7E6-593F-5EF3CD5A92BB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229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B8FFC0-0433-7302-40B4-93332305C7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9447062" y="2756535"/>
            <a:ext cx="1281" cy="17716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C9691D-080D-B80B-CC67-E5DCD47FFB34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14906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F47731-6FDD-D4B8-C264-17D28710E1ED}"/>
              </a:ext>
            </a:extLst>
          </p:cNvPr>
          <p:cNvCxnSpPr>
            <a:cxnSpLocks/>
          </p:cNvCxnSpPr>
          <p:nvPr/>
        </p:nvCxnSpPr>
        <p:spPr>
          <a:xfrm flipV="1">
            <a:off x="10690075" y="2699385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B1426-5176-D00A-9EB9-73F68F74A903}"/>
              </a:ext>
            </a:extLst>
          </p:cNvPr>
          <p:cNvCxnSpPr>
            <a:cxnSpLocks/>
          </p:cNvCxnSpPr>
          <p:nvPr/>
        </p:nvCxnSpPr>
        <p:spPr>
          <a:xfrm flipV="1">
            <a:off x="8518375" y="2689860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6925"/>
          <a:stretch/>
        </p:blipFill>
        <p:spPr>
          <a:xfrm>
            <a:off x="5934713" y="249937"/>
            <a:ext cx="6019980" cy="29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CDA2B-23DB-FC08-5EB2-3881488D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4" t="8080" b="7939"/>
          <a:stretch/>
        </p:blipFill>
        <p:spPr>
          <a:xfrm>
            <a:off x="0" y="249936"/>
            <a:ext cx="5898142" cy="316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5AB77-B07D-E4CB-0116-2031A50CDD29}"/>
              </a:ext>
            </a:extLst>
          </p:cNvPr>
          <p:cNvSpPr txBox="1"/>
          <p:nvPr/>
        </p:nvSpPr>
        <p:spPr>
          <a:xfrm>
            <a:off x="7783322" y="65270"/>
            <a:ext cx="276167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Section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1406907" y="65270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281D-0BC4-74F4-D3E7-F140A7CA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70"/>
          <a:stretch/>
        </p:blipFill>
        <p:spPr>
          <a:xfrm>
            <a:off x="58062" y="3562112"/>
            <a:ext cx="5387296" cy="3059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9B650-4F00-7DE2-EDE2-6DE564F6A261}"/>
              </a:ext>
            </a:extLst>
          </p:cNvPr>
          <p:cNvSpPr txBox="1"/>
          <p:nvPr/>
        </p:nvSpPr>
        <p:spPr>
          <a:xfrm>
            <a:off x="1406907" y="3377446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Tilt View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CA053-DEA8-18A3-EF46-A5E1A1C30138}"/>
              </a:ext>
            </a:extLst>
          </p:cNvPr>
          <p:cNvCxnSpPr>
            <a:cxnSpLocks/>
          </p:cNvCxnSpPr>
          <p:nvPr/>
        </p:nvCxnSpPr>
        <p:spPr>
          <a:xfrm flipV="1">
            <a:off x="6495900" y="3143885"/>
            <a:ext cx="0" cy="13843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36662C-E613-7C7D-AA65-F94A69EC1683}"/>
              </a:ext>
            </a:extLst>
          </p:cNvPr>
          <p:cNvCxnSpPr>
            <a:cxnSpLocks/>
          </p:cNvCxnSpPr>
          <p:nvPr/>
        </p:nvCxnSpPr>
        <p:spPr>
          <a:xfrm flipV="1">
            <a:off x="11472713" y="3037523"/>
            <a:ext cx="0" cy="566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32CA2E-7B94-2313-F309-5393202393EB}"/>
              </a:ext>
            </a:extLst>
          </p:cNvPr>
          <p:cNvGrpSpPr/>
          <p:nvPr/>
        </p:nvGrpSpPr>
        <p:grpSpPr>
          <a:xfrm>
            <a:off x="6816576" y="3027998"/>
            <a:ext cx="4361013" cy="1500187"/>
            <a:chOff x="6816576" y="3271838"/>
            <a:chExt cx="4361013" cy="15001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9F465-4214-9AC4-B1ED-43A971F5C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6100" y="3271838"/>
              <a:ext cx="0" cy="150018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EBE891-55F0-CD2B-FBA4-B921E01AA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13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24C66D-7E53-12D1-707F-E07B11412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52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73EF1B-B5A8-6492-62BD-7ED6D1AFD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6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BB3277-E92C-8206-878C-3A2CC152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0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8B0882-6976-5644-C23A-BBF32E41A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2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5E6DC2-C6A6-D654-4F71-DE489689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3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B03502-0E86-5B38-BDDF-64E5623D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87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980532-1E60-DD1B-C696-467171345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9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EF4AA2-7CD2-7B0A-7B63-6FC4DB70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0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66B519-8B17-5D46-1704-9293D656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22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8401BB-CE1B-2A5A-84D6-8B8288C05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5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9B1A45-FA64-395E-6A87-8C2122FF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04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2F2B-E8F6-B740-C0AB-62310CF31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5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9EF8A-1975-11D7-4E4A-A18F3BA8D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16576" y="3613666"/>
              <a:ext cx="436101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7AF188-74BE-96F1-D567-9D7B7E6464A6}"/>
              </a:ext>
            </a:extLst>
          </p:cNvPr>
          <p:cNvCxnSpPr>
            <a:cxnSpLocks/>
          </p:cNvCxnSpPr>
          <p:nvPr/>
        </p:nvCxnSpPr>
        <p:spPr>
          <a:xfrm flipV="1">
            <a:off x="8518375" y="2418398"/>
            <a:ext cx="0" cy="8953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8430CC-1D18-9854-26B8-7438EB410C18}"/>
              </a:ext>
            </a:extLst>
          </p:cNvPr>
          <p:cNvCxnSpPr>
            <a:cxnSpLocks/>
          </p:cNvCxnSpPr>
          <p:nvPr/>
        </p:nvCxnSpPr>
        <p:spPr>
          <a:xfrm flipV="1">
            <a:off x="10690075" y="2427923"/>
            <a:ext cx="0" cy="84296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D520D-0259-1D27-B68D-05BBF580E9FA}"/>
              </a:ext>
            </a:extLst>
          </p:cNvPr>
          <p:cNvSpPr/>
          <p:nvPr/>
        </p:nvSpPr>
        <p:spPr>
          <a:xfrm>
            <a:off x="6390332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B19B87-F4A7-9A73-B037-5263A2CA60DF}"/>
              </a:ext>
            </a:extLst>
          </p:cNvPr>
          <p:cNvSpPr/>
          <p:nvPr/>
        </p:nvSpPr>
        <p:spPr>
          <a:xfrm>
            <a:off x="6711008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67D3D33-2915-6107-1557-15FC36D2AA6A}"/>
              </a:ext>
            </a:extLst>
          </p:cNvPr>
          <p:cNvSpPr/>
          <p:nvPr/>
        </p:nvSpPr>
        <p:spPr>
          <a:xfrm>
            <a:off x="84128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10F1C6-AAC7-DCDD-2BEB-788D6A3AA341}"/>
              </a:ext>
            </a:extLst>
          </p:cNvPr>
          <p:cNvSpPr/>
          <p:nvPr/>
        </p:nvSpPr>
        <p:spPr>
          <a:xfrm>
            <a:off x="10124131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F9569E1-B285-0BF5-B228-AB9247FFA4F9}"/>
              </a:ext>
            </a:extLst>
          </p:cNvPr>
          <p:cNvSpPr/>
          <p:nvPr/>
        </p:nvSpPr>
        <p:spPr>
          <a:xfrm>
            <a:off x="105845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B8808-A86C-A1CE-73FF-E7A05549BC8A}"/>
              </a:ext>
            </a:extLst>
          </p:cNvPr>
          <p:cNvSpPr/>
          <p:nvPr/>
        </p:nvSpPr>
        <p:spPr>
          <a:xfrm>
            <a:off x="9341494" y="4528184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7A0F5A-DE05-0CB0-2EF6-D3BF2AB922B0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2333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3EEB891-AD17-271F-651D-1F7EF90AC04B}"/>
              </a:ext>
            </a:extLst>
          </p:cNvPr>
          <p:cNvSpPr txBox="1"/>
          <p:nvPr/>
        </p:nvSpPr>
        <p:spPr>
          <a:xfrm>
            <a:off x="7137250" y="4879691"/>
            <a:ext cx="430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Collection Plane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Electron Field Rings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Electron Drift Region</a:t>
            </a:r>
            <a:br>
              <a:rPr lang="en-US" sz="2000" dirty="0"/>
            </a:br>
            <a:r>
              <a:rPr lang="en-US" sz="2000" b="1" dirty="0"/>
              <a:t>D</a:t>
            </a:r>
            <a:r>
              <a:rPr lang="en-US" sz="2000" dirty="0"/>
              <a:t> – High Density Polyethylene</a:t>
            </a:r>
          </a:p>
          <a:p>
            <a:r>
              <a:rPr lang="en-US" sz="2000" b="1" dirty="0"/>
              <a:t>E</a:t>
            </a:r>
            <a:r>
              <a:rPr lang="en-US" sz="2000" dirty="0"/>
              <a:t> – Hexagon Mesh Grid Field Rings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dirty="0"/>
              <a:t> – Buffer Region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CEEDE2-C08B-624C-693E-6652FAB716D0}"/>
              </a:ext>
            </a:extLst>
          </p:cNvPr>
          <p:cNvCxnSpPr/>
          <p:nvPr/>
        </p:nvCxnSpPr>
        <p:spPr>
          <a:xfrm>
            <a:off x="10223350" y="3586163"/>
            <a:ext cx="124936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EB77F5-1CD2-2113-0B32-35AE90561C15}"/>
              </a:ext>
            </a:extLst>
          </p:cNvPr>
          <p:cNvCxnSpPr>
            <a:cxnSpLocks/>
          </p:cNvCxnSpPr>
          <p:nvPr/>
        </p:nvCxnSpPr>
        <p:spPr>
          <a:xfrm flipV="1">
            <a:off x="9447062" y="2952750"/>
            <a:ext cx="1281" cy="3609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232030" y="434603"/>
            <a:ext cx="11188700" cy="598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Regions of Interest for Simulation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10D5D0-CDC2-BB5F-C93E-7BBC9B5E2EC4}"/>
              </a:ext>
            </a:extLst>
          </p:cNvPr>
          <p:cNvSpPr/>
          <p:nvPr/>
        </p:nvSpPr>
        <p:spPr>
          <a:xfrm>
            <a:off x="472258" y="1397000"/>
            <a:ext cx="7731600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Charge Drift Region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B3A6C5-AAA6-EFA8-1726-ABAB715FBB44}"/>
              </a:ext>
            </a:extLst>
          </p:cNvPr>
          <p:cNvSpPr/>
          <p:nvPr/>
        </p:nvSpPr>
        <p:spPr>
          <a:xfrm>
            <a:off x="8692525" y="1397000"/>
            <a:ext cx="2146926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 Region</a:t>
            </a:r>
          </a:p>
        </p:txBody>
      </p:sp>
    </p:spTree>
    <p:extLst>
      <p:ext uri="{BB962C8B-B14F-4D97-AF65-F5344CB8AC3E}">
        <p14:creationId xmlns:p14="http://schemas.microsoft.com/office/powerpoint/2010/main" val="131037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450089" y="1208034"/>
            <a:ext cx="5297760" cy="2835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Field Configurations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0809E-943A-16A1-1F34-E266A20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6550587" y="1208034"/>
            <a:ext cx="5297760" cy="28356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170C37-BA1D-CC48-B466-2664B5593E91}"/>
              </a:ext>
            </a:extLst>
          </p:cNvPr>
          <p:cNvSpPr/>
          <p:nvPr/>
        </p:nvSpPr>
        <p:spPr>
          <a:xfrm>
            <a:off x="1084964" y="2567722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1AD1B3-8383-F0F4-F0D3-A7BEFB70865C}"/>
              </a:ext>
            </a:extLst>
          </p:cNvPr>
          <p:cNvSpPr/>
          <p:nvPr/>
        </p:nvSpPr>
        <p:spPr>
          <a:xfrm rot="10800000">
            <a:off x="1084964" y="2349850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3EAC3-8931-248F-509A-BA5254F03666}"/>
              </a:ext>
            </a:extLst>
          </p:cNvPr>
          <p:cNvSpPr/>
          <p:nvPr/>
        </p:nvSpPr>
        <p:spPr>
          <a:xfrm rot="10800000">
            <a:off x="4677349" y="2567720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58609B-0188-11C9-8890-42DECA1860C0}"/>
              </a:ext>
            </a:extLst>
          </p:cNvPr>
          <p:cNvSpPr/>
          <p:nvPr/>
        </p:nvSpPr>
        <p:spPr>
          <a:xfrm rot="10800000" flipH="1">
            <a:off x="4695763" y="2367392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E4B9B-57E0-3CEE-469F-F001D2CEEEC7}"/>
              </a:ext>
            </a:extLst>
          </p:cNvPr>
          <p:cNvCxnSpPr>
            <a:cxnSpLocks/>
          </p:cNvCxnSpPr>
          <p:nvPr/>
        </p:nvCxnSpPr>
        <p:spPr>
          <a:xfrm flipV="1">
            <a:off x="432635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A023B-C6E0-67F6-4714-C41E14E67F0F}"/>
              </a:ext>
            </a:extLst>
          </p:cNvPr>
          <p:cNvSpPr/>
          <p:nvPr/>
        </p:nvSpPr>
        <p:spPr>
          <a:xfrm>
            <a:off x="396678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80D17-9B1E-08AB-D44D-C95EEC79B096}"/>
              </a:ext>
            </a:extLst>
          </p:cNvPr>
          <p:cNvCxnSpPr>
            <a:cxnSpLocks/>
          </p:cNvCxnSpPr>
          <p:nvPr/>
        </p:nvCxnSpPr>
        <p:spPr>
          <a:xfrm flipV="1">
            <a:off x="10426986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16A53E-6E02-B61F-4445-14289E870C9E}"/>
              </a:ext>
            </a:extLst>
          </p:cNvPr>
          <p:cNvSpPr/>
          <p:nvPr/>
        </p:nvSpPr>
        <p:spPr>
          <a:xfrm>
            <a:off x="10067416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47D54-94A1-4261-F915-06C80645B345}"/>
              </a:ext>
            </a:extLst>
          </p:cNvPr>
          <p:cNvSpPr txBox="1"/>
          <p:nvPr/>
        </p:nvSpPr>
        <p:spPr>
          <a:xfrm>
            <a:off x="810950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Voltage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56A8D-6EEB-DCAC-8B31-602561CCBC04}"/>
              </a:ext>
            </a:extLst>
          </p:cNvPr>
          <p:cNvSpPr txBox="1"/>
          <p:nvPr/>
        </p:nvSpPr>
        <p:spPr>
          <a:xfrm>
            <a:off x="7011892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Voltage Bias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14014F-9FAA-AB81-2548-7FD40BAF852A}"/>
              </a:ext>
            </a:extLst>
          </p:cNvPr>
          <p:cNvSpPr/>
          <p:nvPr/>
        </p:nvSpPr>
        <p:spPr>
          <a:xfrm rot="10800000">
            <a:off x="7061900" y="2567723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ECA4E1-B209-D88A-2474-325897531CB7}"/>
              </a:ext>
            </a:extLst>
          </p:cNvPr>
          <p:cNvSpPr/>
          <p:nvPr/>
        </p:nvSpPr>
        <p:spPr>
          <a:xfrm>
            <a:off x="7061900" y="2349851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1300E5C-C2E6-4BD8-792D-E65317FD2298}"/>
              </a:ext>
            </a:extLst>
          </p:cNvPr>
          <p:cNvSpPr/>
          <p:nvPr/>
        </p:nvSpPr>
        <p:spPr>
          <a:xfrm>
            <a:off x="10672699" y="2567721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5A70B8-1976-DE30-D75A-4DE18B5305D5}"/>
              </a:ext>
            </a:extLst>
          </p:cNvPr>
          <p:cNvSpPr/>
          <p:nvPr/>
        </p:nvSpPr>
        <p:spPr>
          <a:xfrm flipH="1">
            <a:off x="10672699" y="2367393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FC3D18-0F0A-8CB4-2674-67E9C5A1B24D}"/>
              </a:ext>
            </a:extLst>
          </p:cNvPr>
          <p:cNvSpPr/>
          <p:nvPr/>
        </p:nvSpPr>
        <p:spPr>
          <a:xfrm rot="10800000" flipH="1">
            <a:off x="4751644" y="5656391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E9F89-4B36-89DC-9D60-788099F64925}"/>
              </a:ext>
            </a:extLst>
          </p:cNvPr>
          <p:cNvSpPr/>
          <p:nvPr/>
        </p:nvSpPr>
        <p:spPr>
          <a:xfrm rot="10800000">
            <a:off x="4751644" y="5962494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284AA-7FD8-CCDA-0D84-FAF1ADECD138}"/>
              </a:ext>
            </a:extLst>
          </p:cNvPr>
          <p:cNvSpPr txBox="1"/>
          <p:nvPr/>
        </p:nvSpPr>
        <p:spPr>
          <a:xfrm>
            <a:off x="4695763" y="5597221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Positive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20B2-DC86-41FA-D946-0DE52F5BEF1E}"/>
              </a:ext>
            </a:extLst>
          </p:cNvPr>
          <p:cNvSpPr txBox="1"/>
          <p:nvPr/>
        </p:nvSpPr>
        <p:spPr>
          <a:xfrm>
            <a:off x="4695763" y="5906143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Negative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84B69-06B7-A69C-4874-0D3E4FAFA575}"/>
              </a:ext>
            </a:extLst>
          </p:cNvPr>
          <p:cNvSpPr txBox="1"/>
          <p:nvPr/>
        </p:nvSpPr>
        <p:spPr>
          <a:xfrm>
            <a:off x="4695763" y="5295084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F1BAB5-C012-4D36-CE76-72A4E8DF284C}"/>
              </a:ext>
            </a:extLst>
          </p:cNvPr>
          <p:cNvCxnSpPr>
            <a:cxnSpLocks/>
          </p:cNvCxnSpPr>
          <p:nvPr/>
        </p:nvCxnSpPr>
        <p:spPr>
          <a:xfrm flipV="1">
            <a:off x="561413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D36E64-EF99-3632-E7BD-456B0402D62B}"/>
              </a:ext>
            </a:extLst>
          </p:cNvPr>
          <p:cNvSpPr/>
          <p:nvPr/>
        </p:nvSpPr>
        <p:spPr>
          <a:xfrm>
            <a:off x="525456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24CA5-6B91-7939-083B-C837F3D04F33}"/>
              </a:ext>
            </a:extLst>
          </p:cNvPr>
          <p:cNvCxnSpPr>
            <a:cxnSpLocks/>
          </p:cNvCxnSpPr>
          <p:nvPr/>
        </p:nvCxnSpPr>
        <p:spPr>
          <a:xfrm flipV="1">
            <a:off x="1171088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59C76C-BB5E-D020-3881-91E75AE1B7ED}"/>
              </a:ext>
            </a:extLst>
          </p:cNvPr>
          <p:cNvSpPr/>
          <p:nvPr/>
        </p:nvSpPr>
        <p:spPr>
          <a:xfrm>
            <a:off x="1135131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2C334-11FB-94A6-8A2A-645F0F8E706D}"/>
              </a:ext>
            </a:extLst>
          </p:cNvPr>
          <p:cNvCxnSpPr>
            <a:cxnSpLocks/>
          </p:cNvCxnSpPr>
          <p:nvPr/>
        </p:nvCxnSpPr>
        <p:spPr>
          <a:xfrm flipV="1">
            <a:off x="6612259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9CD2E-DA15-8E9E-E981-2BBBAB60F1E4}"/>
              </a:ext>
            </a:extLst>
          </p:cNvPr>
          <p:cNvSpPr/>
          <p:nvPr/>
        </p:nvSpPr>
        <p:spPr>
          <a:xfrm>
            <a:off x="6256394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26E4C2-153E-CF5A-2FA0-FAEFDBFF4C71}"/>
              </a:ext>
            </a:extLst>
          </p:cNvPr>
          <p:cNvCxnSpPr>
            <a:cxnSpLocks/>
          </p:cNvCxnSpPr>
          <p:nvPr/>
        </p:nvCxnSpPr>
        <p:spPr>
          <a:xfrm flipV="1">
            <a:off x="513112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B0F6FB-E26C-41E4-E0FB-FCC50A898999}"/>
              </a:ext>
            </a:extLst>
          </p:cNvPr>
          <p:cNvSpPr/>
          <p:nvPr/>
        </p:nvSpPr>
        <p:spPr>
          <a:xfrm>
            <a:off x="157247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8C164-94DA-DD0D-34ED-6561821707EF}"/>
              </a:ext>
            </a:extLst>
          </p:cNvPr>
          <p:cNvCxnSpPr>
            <a:cxnSpLocks/>
          </p:cNvCxnSpPr>
          <p:nvPr/>
        </p:nvCxnSpPr>
        <p:spPr>
          <a:xfrm>
            <a:off x="6096000" y="732838"/>
            <a:ext cx="0" cy="445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196A-45CE-458A-8DEF-14502AB19257}"/>
              </a:ext>
            </a:extLst>
          </p:cNvPr>
          <p:cNvSpPr txBox="1"/>
          <p:nvPr/>
        </p:nvSpPr>
        <p:spPr>
          <a:xfrm>
            <a:off x="4695763" y="6172915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</p:spTree>
    <p:extLst>
      <p:ext uri="{BB962C8B-B14F-4D97-AF65-F5344CB8AC3E}">
        <p14:creationId xmlns:p14="http://schemas.microsoft.com/office/powerpoint/2010/main" val="553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C08B41-18E4-8B40-7563-05C66FBD2CD5}"/>
              </a:ext>
            </a:extLst>
          </p:cNvPr>
          <p:cNvSpPr txBox="1"/>
          <p:nvPr/>
        </p:nvSpPr>
        <p:spPr>
          <a:xfrm>
            <a:off x="3908425" y="144673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Cage Potential Circuit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1EA2-28B4-139E-3F60-61037C1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" y="2812587"/>
            <a:ext cx="11662411" cy="179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D9D2D-BE09-BE1B-60F2-1D19B825E3B7}"/>
              </a:ext>
            </a:extLst>
          </p:cNvPr>
          <p:cNvSpPr txBox="1"/>
          <p:nvPr/>
        </p:nvSpPr>
        <p:spPr>
          <a:xfrm>
            <a:off x="3908425" y="2511227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Render of PCB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A00A1-EB55-F536-CC99-9D252E11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2" b="5500"/>
          <a:stretch/>
        </p:blipFill>
        <p:spPr>
          <a:xfrm>
            <a:off x="358774" y="579158"/>
            <a:ext cx="11474450" cy="179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4EAB9-78F1-3D25-C6FA-465424A8C122}"/>
              </a:ext>
            </a:extLst>
          </p:cNvPr>
          <p:cNvSpPr txBox="1"/>
          <p:nvPr/>
        </p:nvSpPr>
        <p:spPr>
          <a:xfrm>
            <a:off x="3810733" y="4632554"/>
            <a:ext cx="4570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Field Cage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/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,2,3,…16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blipFill>
                <a:blip r:embed="rId4"/>
                <a:stretch>
                  <a:fillRect l="-2876" r="-66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/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/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blipFill>
                <a:blip r:embed="rId6"/>
                <a:stretch>
                  <a:fillRect l="-6623" r="-529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/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blipFill>
                <a:blip r:embed="rId7"/>
                <a:stretch>
                  <a:fillRect l="-6000" r="-6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/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/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62E2D1-7E93-2EBE-6525-53A7CAB2EDA8}"/>
              </a:ext>
            </a:extLst>
          </p:cNvPr>
          <p:cNvSpPr txBox="1"/>
          <p:nvPr/>
        </p:nvSpPr>
        <p:spPr>
          <a:xfrm>
            <a:off x="809894" y="5116761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Boundaries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A3E66-9699-65E4-33BF-7E50255A28AB}"/>
              </a:ext>
            </a:extLst>
          </p:cNvPr>
          <p:cNvSpPr txBox="1"/>
          <p:nvPr/>
        </p:nvSpPr>
        <p:spPr>
          <a:xfrm>
            <a:off x="3810733" y="5116760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07FD51-1D40-6565-5F06-64D7F4B082FE}"/>
              </a:ext>
            </a:extLst>
          </p:cNvPr>
          <p:cNvSpPr txBox="1"/>
          <p:nvPr/>
        </p:nvSpPr>
        <p:spPr>
          <a:xfrm>
            <a:off x="6413257" y="5116761"/>
            <a:ext cx="21482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per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/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𝐵𝑢𝑓𝑓𝑒𝑟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blipFill>
                <a:blip r:embed="rId10"/>
                <a:stretch>
                  <a:fillRect l="-4192" r="-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/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blipFill>
                <a:blip r:embed="rId11"/>
                <a:stretch>
                  <a:fillRect l="-4560" r="-65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54BB6F0-803E-9C1B-ED60-35B8010CDE29}"/>
              </a:ext>
            </a:extLst>
          </p:cNvPr>
          <p:cNvSpPr txBox="1"/>
          <p:nvPr/>
        </p:nvSpPr>
        <p:spPr>
          <a:xfrm>
            <a:off x="9199259" y="5116761"/>
            <a:ext cx="1982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/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/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𝐵𝑢𝑓𝑓𝑒𝑟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/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𝐷𝑟𝑖𝑓𝑡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1FF2F4-3F42-D681-9505-019F29E65D2E}"/>
              </a:ext>
            </a:extLst>
          </p:cNvPr>
          <p:cNvSpPr txBox="1"/>
          <p:nvPr/>
        </p:nvSpPr>
        <p:spPr>
          <a:xfrm>
            <a:off x="8747759" y="4479008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From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926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62E486-AC37-0DD3-1F0C-71E71A21ED26}"/>
              </a:ext>
            </a:extLst>
          </p:cNvPr>
          <p:cNvSpPr txBox="1"/>
          <p:nvPr/>
        </p:nvSpPr>
        <p:spPr>
          <a:xfrm>
            <a:off x="272789" y="176134"/>
            <a:ext cx="294030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Excel Sheet Calculator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69CF3-183C-AB36-4DEC-BBF741F95E2B}"/>
              </a:ext>
            </a:extLst>
          </p:cNvPr>
          <p:cNvSpPr txBox="1"/>
          <p:nvPr/>
        </p:nvSpPr>
        <p:spPr>
          <a:xfrm>
            <a:off x="3213099" y="176134"/>
            <a:ext cx="461251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Simulation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47F649-6C33-C877-4513-CE7BE3D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5" t="10957" r="6047" b="6925"/>
          <a:stretch/>
        </p:blipFill>
        <p:spPr>
          <a:xfrm rot="16200000">
            <a:off x="6698003" y="1985444"/>
            <a:ext cx="5758979" cy="30825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EFCCF8-6063-2809-5FAA-6E7A7AF1DFF9}"/>
              </a:ext>
            </a:extLst>
          </p:cNvPr>
          <p:cNvGrpSpPr/>
          <p:nvPr/>
        </p:nvGrpSpPr>
        <p:grpSpPr>
          <a:xfrm rot="10800000">
            <a:off x="9343183" y="2893999"/>
            <a:ext cx="499852" cy="2920436"/>
            <a:chOff x="9343183" y="2893999"/>
            <a:chExt cx="499852" cy="2920436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A56CE58-C3C1-15A7-12B9-A2A007E84C38}"/>
                </a:ext>
              </a:extLst>
            </p:cNvPr>
            <p:cNvSpPr/>
            <p:nvPr/>
          </p:nvSpPr>
          <p:spPr>
            <a:xfrm rot="5400000">
              <a:off x="7988997" y="4248185"/>
              <a:ext cx="2920434" cy="2120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A293891-649B-D3A5-13BF-DC5A49D57273}"/>
                </a:ext>
              </a:extLst>
            </p:cNvPr>
            <p:cNvSpPr/>
            <p:nvPr/>
          </p:nvSpPr>
          <p:spPr>
            <a:xfrm rot="16200000">
              <a:off x="8276787" y="4248187"/>
              <a:ext cx="2920436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F9F03-E3C0-1075-2479-2437ED53D1E3}"/>
              </a:ext>
            </a:extLst>
          </p:cNvPr>
          <p:cNvGrpSpPr/>
          <p:nvPr/>
        </p:nvGrpSpPr>
        <p:grpSpPr>
          <a:xfrm rot="10800000">
            <a:off x="9343183" y="1194739"/>
            <a:ext cx="499852" cy="500937"/>
            <a:chOff x="9343183" y="1194739"/>
            <a:chExt cx="499852" cy="50093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F1361FC-0531-66CA-1DDE-EAAE9177ED60}"/>
                </a:ext>
              </a:extLst>
            </p:cNvPr>
            <p:cNvSpPr/>
            <p:nvPr/>
          </p:nvSpPr>
          <p:spPr>
            <a:xfrm rot="16200000">
              <a:off x="9198744" y="1339178"/>
              <a:ext cx="500937" cy="21206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6504D514-9473-6031-1B9A-CE97CEA8C232}"/>
                </a:ext>
              </a:extLst>
            </p:cNvPr>
            <p:cNvSpPr/>
            <p:nvPr/>
          </p:nvSpPr>
          <p:spPr>
            <a:xfrm rot="16200000" flipH="1">
              <a:off x="9486537" y="1339177"/>
              <a:ext cx="500935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29E358-76A0-7B0A-3725-0122CDBF18FB}"/>
              </a:ext>
            </a:extLst>
          </p:cNvPr>
          <p:cNvSpPr txBox="1"/>
          <p:nvPr/>
        </p:nvSpPr>
        <p:spPr>
          <a:xfrm>
            <a:off x="7825625" y="176133"/>
            <a:ext cx="403481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Expected Drift Directions from Simulation Results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3B2172-8E51-42BE-1B79-2DECC7A194D8}"/>
              </a:ext>
            </a:extLst>
          </p:cNvPr>
          <p:cNvCxnSpPr>
            <a:cxnSpLocks/>
          </p:cNvCxnSpPr>
          <p:nvPr/>
        </p:nvCxnSpPr>
        <p:spPr>
          <a:xfrm>
            <a:off x="7825625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600E67-5E8D-1311-B769-53BB98A0810E}"/>
              </a:ext>
            </a:extLst>
          </p:cNvPr>
          <p:cNvCxnSpPr>
            <a:cxnSpLocks/>
          </p:cNvCxnSpPr>
          <p:nvPr/>
        </p:nvCxnSpPr>
        <p:spPr>
          <a:xfrm>
            <a:off x="3213100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A7165B-1185-A9DF-7CED-90BBB71B7697}"/>
              </a:ext>
            </a:extLst>
          </p:cNvPr>
          <p:cNvSpPr txBox="1"/>
          <p:nvPr/>
        </p:nvSpPr>
        <p:spPr>
          <a:xfrm>
            <a:off x="268963" y="4192023"/>
            <a:ext cx="260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Changing the green box in the excel sheet will update all values. All other values are constant or set.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EA7C80-3D69-8F3A-361C-FCAF39AB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0" r="24742"/>
          <a:stretch/>
        </p:blipFill>
        <p:spPr>
          <a:xfrm rot="10800000">
            <a:off x="3370255" y="621696"/>
            <a:ext cx="3600728" cy="5813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B2D32E-A669-911A-6099-4BB5BF26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23" t="3211" r="529" b="1418"/>
          <a:stretch/>
        </p:blipFill>
        <p:spPr>
          <a:xfrm>
            <a:off x="6987402" y="526739"/>
            <a:ext cx="669210" cy="594175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7FE3FD-D1E4-3D41-FA08-7F46FF6362E4}"/>
              </a:ext>
            </a:extLst>
          </p:cNvPr>
          <p:cNvSpPr/>
          <p:nvPr/>
        </p:nvSpPr>
        <p:spPr>
          <a:xfrm>
            <a:off x="11003669" y="68912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602054D-4BAC-104B-9BAD-15E8D684A81B}"/>
              </a:ext>
            </a:extLst>
          </p:cNvPr>
          <p:cNvSpPr/>
          <p:nvPr/>
        </p:nvSpPr>
        <p:spPr>
          <a:xfrm>
            <a:off x="11003669" y="104154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E62C2A-D7DE-8A3B-77CA-9E4A54A8849D}"/>
              </a:ext>
            </a:extLst>
          </p:cNvPr>
          <p:cNvSpPr/>
          <p:nvPr/>
        </p:nvSpPr>
        <p:spPr>
          <a:xfrm>
            <a:off x="11003669" y="139397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D02DE5-3A38-3F8C-9AB9-DE8B9D926FE5}"/>
              </a:ext>
            </a:extLst>
          </p:cNvPr>
          <p:cNvSpPr/>
          <p:nvPr/>
        </p:nvSpPr>
        <p:spPr>
          <a:xfrm>
            <a:off x="11003669" y="174639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BBCC71-2678-140D-ACB8-FCD2B7A68789}"/>
              </a:ext>
            </a:extLst>
          </p:cNvPr>
          <p:cNvSpPr/>
          <p:nvPr/>
        </p:nvSpPr>
        <p:spPr>
          <a:xfrm>
            <a:off x="11003669" y="207256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97C353C-D7EE-1C99-378E-A0155E2A3CF7}"/>
              </a:ext>
            </a:extLst>
          </p:cNvPr>
          <p:cNvSpPr/>
          <p:nvPr/>
        </p:nvSpPr>
        <p:spPr>
          <a:xfrm>
            <a:off x="11003669" y="242498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434B9E-408E-A816-BF9C-4CA1F9716727}"/>
              </a:ext>
            </a:extLst>
          </p:cNvPr>
          <p:cNvSpPr/>
          <p:nvPr/>
        </p:nvSpPr>
        <p:spPr>
          <a:xfrm>
            <a:off x="11003669" y="277741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A335EA-C189-FAF6-1C31-0527BCEF6E36}"/>
              </a:ext>
            </a:extLst>
          </p:cNvPr>
          <p:cNvSpPr/>
          <p:nvPr/>
        </p:nvSpPr>
        <p:spPr>
          <a:xfrm>
            <a:off x="11003669" y="312983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0A731F-9E4D-0613-2077-68E60856331E}"/>
              </a:ext>
            </a:extLst>
          </p:cNvPr>
          <p:cNvSpPr/>
          <p:nvPr/>
        </p:nvSpPr>
        <p:spPr>
          <a:xfrm>
            <a:off x="11003669" y="344712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BD5024-0846-B6A6-711D-9A58D9C3FBE5}"/>
              </a:ext>
            </a:extLst>
          </p:cNvPr>
          <p:cNvSpPr/>
          <p:nvPr/>
        </p:nvSpPr>
        <p:spPr>
          <a:xfrm>
            <a:off x="11003669" y="379955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E675F5-8C7C-8D8C-90C7-318CBF3AE83B}"/>
              </a:ext>
            </a:extLst>
          </p:cNvPr>
          <p:cNvSpPr/>
          <p:nvPr/>
        </p:nvSpPr>
        <p:spPr>
          <a:xfrm>
            <a:off x="11003669" y="415197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A42B1E-D06F-C30D-4FF1-94067DC21B2A}"/>
              </a:ext>
            </a:extLst>
          </p:cNvPr>
          <p:cNvSpPr/>
          <p:nvPr/>
        </p:nvSpPr>
        <p:spPr>
          <a:xfrm>
            <a:off x="11003669" y="450440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8BF1DE-D868-B4D7-D5C7-65321B835B5D}"/>
              </a:ext>
            </a:extLst>
          </p:cNvPr>
          <p:cNvSpPr/>
          <p:nvPr/>
        </p:nvSpPr>
        <p:spPr>
          <a:xfrm>
            <a:off x="11003669" y="482169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93FEC5C-B23B-49C1-E0F7-C10AB73CE4AA}"/>
              </a:ext>
            </a:extLst>
          </p:cNvPr>
          <p:cNvSpPr/>
          <p:nvPr/>
        </p:nvSpPr>
        <p:spPr>
          <a:xfrm>
            <a:off x="11003669" y="517411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AD6F1D-E8FA-79AD-4333-6D68F289EC4C}"/>
              </a:ext>
            </a:extLst>
          </p:cNvPr>
          <p:cNvSpPr/>
          <p:nvPr/>
        </p:nvSpPr>
        <p:spPr>
          <a:xfrm>
            <a:off x="11003669" y="552654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5F1A34-DC27-7AD0-FA1E-62084AD3A4F3}"/>
              </a:ext>
            </a:extLst>
          </p:cNvPr>
          <p:cNvSpPr/>
          <p:nvPr/>
        </p:nvSpPr>
        <p:spPr>
          <a:xfrm>
            <a:off x="11003669" y="587896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8C75C-D678-317C-6960-326C47DE7577}"/>
              </a:ext>
            </a:extLst>
          </p:cNvPr>
          <p:cNvSpPr txBox="1"/>
          <p:nvPr/>
        </p:nvSpPr>
        <p:spPr>
          <a:xfrm>
            <a:off x="8118085" y="6333134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49A06-493A-846A-A2D8-511ED01DF14F}"/>
              </a:ext>
            </a:extLst>
          </p:cNvPr>
          <p:cNvGrpSpPr/>
          <p:nvPr/>
        </p:nvGrpSpPr>
        <p:grpSpPr>
          <a:xfrm>
            <a:off x="262532" y="689122"/>
            <a:ext cx="2911710" cy="3159425"/>
            <a:chOff x="184536" y="575738"/>
            <a:chExt cx="2911710" cy="3159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E4141-66C7-4C27-E46B-E201ADEE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1" y="575738"/>
              <a:ext cx="2863835" cy="31594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F952B3-EE6D-3680-6441-83B22CD1E88F}"/>
                </a:ext>
              </a:extLst>
            </p:cNvPr>
            <p:cNvSpPr txBox="1"/>
            <p:nvPr/>
          </p:nvSpPr>
          <p:spPr>
            <a:xfrm>
              <a:off x="184536" y="3045845"/>
              <a:ext cx="14168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Voltage Drop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B34D35-EA1F-352C-C7C7-4159B8E766E0}"/>
                </a:ext>
              </a:extLst>
            </p:cNvPr>
            <p:cNvSpPr txBox="1"/>
            <p:nvPr/>
          </p:nvSpPr>
          <p:spPr>
            <a:xfrm>
              <a:off x="564874" y="2517840"/>
              <a:ext cx="13499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System Current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5A8F1-4571-414C-FF6D-F604EBD4D3D2}"/>
                </a:ext>
              </a:extLst>
            </p:cNvPr>
            <p:cNvSpPr txBox="1"/>
            <p:nvPr/>
          </p:nvSpPr>
          <p:spPr>
            <a:xfrm>
              <a:off x="184536" y="1989835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Section Currents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FE43AA-07F5-1FC3-7A9D-3DC43D2F8873}"/>
                </a:ext>
              </a:extLst>
            </p:cNvPr>
            <p:cNvSpPr txBox="1"/>
            <p:nvPr/>
          </p:nvSpPr>
          <p:spPr>
            <a:xfrm>
              <a:off x="184536" y="1461830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Number of Static Rings per Area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699AAB-9C58-CB4D-95B8-8F47A81EB6C6}"/>
                </a:ext>
              </a:extLst>
            </p:cNvPr>
            <p:cNvSpPr txBox="1"/>
            <p:nvPr/>
          </p:nvSpPr>
          <p:spPr>
            <a:xfrm>
              <a:off x="1037024" y="933825"/>
              <a:ext cx="90036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Resistor Value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1828AE-4F81-B6AC-524F-BAA57A23BDD9}"/>
                </a:ext>
              </a:extLst>
            </p:cNvPr>
            <p:cNvSpPr txBox="1"/>
            <p:nvPr/>
          </p:nvSpPr>
          <p:spPr>
            <a:xfrm>
              <a:off x="187457" y="933825"/>
              <a:ext cx="8429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Voltage In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FC659-F893-3C1A-CE09-18AFDDA3F9AF}"/>
              </a:ext>
            </a:extLst>
          </p:cNvPr>
          <p:cNvSpPr txBox="1"/>
          <p:nvPr/>
        </p:nvSpPr>
        <p:spPr>
          <a:xfrm>
            <a:off x="2151440" y="3682532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Bias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7C8AC-F800-BF3B-912F-85FB8DCA684E}"/>
              </a:ext>
            </a:extLst>
          </p:cNvPr>
          <p:cNvCxnSpPr>
            <a:cxnSpLocks/>
          </p:cNvCxnSpPr>
          <p:nvPr/>
        </p:nvCxnSpPr>
        <p:spPr>
          <a:xfrm>
            <a:off x="11860444" y="168076"/>
            <a:ext cx="0" cy="652184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7801B6-FA13-264E-9174-7739F835E181}"/>
              </a:ext>
            </a:extLst>
          </p:cNvPr>
          <p:cNvSpPr/>
          <p:nvPr/>
        </p:nvSpPr>
        <p:spPr>
          <a:xfrm>
            <a:off x="272788" y="176133"/>
            <a:ext cx="11587656" cy="65137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0AF59F-7457-2749-B3E3-EC42EACF862D}"/>
              </a:ext>
            </a:extLst>
          </p:cNvPr>
          <p:cNvSpPr txBox="1"/>
          <p:nvPr/>
        </p:nvSpPr>
        <p:spPr>
          <a:xfrm>
            <a:off x="310783" y="185752"/>
            <a:ext cx="523187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Application for Field Cage Analysis of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706E-6A91-A09E-1518-07EDC563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" r="2769"/>
          <a:stretch/>
        </p:blipFill>
        <p:spPr>
          <a:xfrm>
            <a:off x="310784" y="603315"/>
            <a:ext cx="5231877" cy="606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DB7D3-05C8-254B-C844-7A800E2D4BAC}"/>
              </a:ext>
            </a:extLst>
          </p:cNvPr>
          <p:cNvSpPr txBox="1"/>
          <p:nvPr/>
        </p:nvSpPr>
        <p:spPr>
          <a:xfrm>
            <a:off x="5642241" y="603315"/>
            <a:ext cx="623897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solutions to the UTAH TPC Electric Field have been set up in COMSOL.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 Voltage can be adjusted for desired input voltage, then it can be solved using the [COMPUTE] button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Field Values can be exported as a .txt document using the [EXPORT DATA] button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u="sng" dirty="0" err="1"/>
              <a:t>ElectricField.UTAHTPC.mph</a:t>
            </a:r>
            <a:r>
              <a:rPr lang="en-US" sz="1400" b="1" u="sng" dirty="0"/>
              <a:t> </a:t>
            </a:r>
            <a:r>
              <a:rPr lang="en-US" sz="1400" dirty="0"/>
              <a:t>can be used for initial analysis for field values.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Model contains only the “central” system and none of the mechanical supports.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0C4FD-0171-5817-DF17-104E9FAA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6659657" y="3280971"/>
            <a:ext cx="4204142" cy="3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425D6B-7621-BA34-05D7-39828F0D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5" t="16568"/>
          <a:stretch/>
        </p:blipFill>
        <p:spPr>
          <a:xfrm>
            <a:off x="7981949" y="3925923"/>
            <a:ext cx="4021882" cy="29320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B54E84-E825-E94F-DB18-97ED09E8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10185" r="22810" b="1889"/>
          <a:stretch/>
        </p:blipFill>
        <p:spPr bwMode="auto">
          <a:xfrm>
            <a:off x="564784" y="692332"/>
            <a:ext cx="3631022" cy="59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1225-7350-F6FF-5083-065E59D6ACFD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DEAB2-3301-3CFC-43F1-A97DD3F8F7B7}"/>
              </a:ext>
            </a:extLst>
          </p:cNvPr>
          <p:cNvSpPr txBox="1"/>
          <p:nvPr/>
        </p:nvSpPr>
        <p:spPr>
          <a:xfrm>
            <a:off x="4305301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1313-3CA4-57FF-4B55-32A5073C4150}"/>
              </a:ext>
            </a:extLst>
          </p:cNvPr>
          <p:cNvSpPr txBox="1"/>
          <p:nvPr/>
        </p:nvSpPr>
        <p:spPr>
          <a:xfrm>
            <a:off x="7996194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Pixel Simulation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1E964-46C0-8FD5-5772-BC2113A2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2" y="620486"/>
            <a:ext cx="3250535" cy="6237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5C5C6-3169-ED3E-AF2F-9A962AD81C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88" t="5000" r="7408" b="7804"/>
          <a:stretch/>
        </p:blipFill>
        <p:spPr>
          <a:xfrm>
            <a:off x="7996193" y="554500"/>
            <a:ext cx="3505039" cy="329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1C41E-259F-8158-F991-F65B094B1BB0}"/>
              </a:ext>
            </a:extLst>
          </p:cNvPr>
          <p:cNvSpPr txBox="1"/>
          <p:nvPr/>
        </p:nvSpPr>
        <p:spPr>
          <a:xfrm>
            <a:off x="7996193" y="539559"/>
            <a:ext cx="86205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134B1-0BBF-4E92-77A3-18DBDCDF1A2D}"/>
              </a:ext>
            </a:extLst>
          </p:cNvPr>
          <p:cNvSpPr txBox="1"/>
          <p:nvPr/>
        </p:nvSpPr>
        <p:spPr>
          <a:xfrm>
            <a:off x="7996193" y="3675161"/>
            <a:ext cx="86205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0906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Neglected Geometries for Computation on Existing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E43DE-9D11-1141-20FD-0AE27784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2" y="643024"/>
            <a:ext cx="3580864" cy="558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05D64-26A3-6D52-43B6-C3AD8CB65D75}"/>
              </a:ext>
            </a:extLst>
          </p:cNvPr>
          <p:cNvSpPr txBox="1"/>
          <p:nvPr/>
        </p:nvSpPr>
        <p:spPr>
          <a:xfrm>
            <a:off x="4168056" y="2090172"/>
            <a:ext cx="717606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PEEK Support rods and G10 legs are included in the COMSOL model, but for this computation they have been removed.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These components provide are placed for structural support; material is a dielectric for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We are interested in the area inside, therefore, to reduce computation times for initial results they have been removed.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They remain in the file but are removed using the [Delete Entities ‘</a:t>
            </a:r>
            <a:r>
              <a:rPr lang="en-US" sz="1400" i="1" dirty="0"/>
              <a:t>del 1’ </a:t>
            </a:r>
            <a:r>
              <a:rPr lang="en-US" sz="1400" dirty="0"/>
              <a:t>] function named “Negligible Geometries.” These components can be added if desired in the computation, but a custom finer mesh must be defined to create no overlap between curved surfaces.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673</Words>
  <Application>Microsoft Office PowerPoint</Application>
  <PresentationFormat>Widescreen</PresentationFormat>
  <Paragraphs>162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18</cp:revision>
  <dcterms:created xsi:type="dcterms:W3CDTF">2024-09-07T21:11:29Z</dcterms:created>
  <dcterms:modified xsi:type="dcterms:W3CDTF">2024-10-07T06:53:11Z</dcterms:modified>
</cp:coreProperties>
</file>